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63" r:id="rId5"/>
    <p:sldId id="258" r:id="rId6"/>
    <p:sldId id="275" r:id="rId7"/>
    <p:sldId id="260" r:id="rId8"/>
    <p:sldId id="277" r:id="rId9"/>
    <p:sldId id="278" r:id="rId10"/>
    <p:sldId id="279" r:id="rId11"/>
    <p:sldId id="272" r:id="rId12"/>
    <p:sldId id="280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8E40"/>
    <a:srgbClr val="4D4D4D"/>
    <a:srgbClr val="2263D4"/>
    <a:srgbClr val="60682C"/>
    <a:srgbClr val="919163"/>
    <a:srgbClr val="AE1517"/>
    <a:srgbClr val="CC0000"/>
    <a:srgbClr val="B68702"/>
    <a:srgbClr val="5EC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126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232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32B32-A18C-498B-93C8-D3497E440BFB}" type="datetimeFigureOut">
              <a:rPr lang="th-TH" smtClean="0"/>
              <a:t>20/12/60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C91E-7E5B-44D6-90E1-179B263F93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5652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F73A9-5294-4E29-A9E2-5E3727545B69}" type="datetimeFigureOut">
              <a:rPr lang="th-TH" smtClean="0"/>
              <a:t>20/12/60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4FF59-1C84-4833-9025-A11EFA4AAF8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78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dirty="0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2654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8634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46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60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36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914400" indent="-457200">
              <a:buFont typeface="Wingdings" panose="05000000000000000000" pitchFamily="2" charset="2"/>
              <a:buChar char="q"/>
              <a:defRPr sz="36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1257300" indent="-342900">
              <a:buFont typeface="Wingdings" panose="05000000000000000000" pitchFamily="2" charset="2"/>
              <a:buChar char="§"/>
              <a:defRPr sz="36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36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3600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678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B050"/>
                </a:solidFill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B05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61312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B050"/>
                </a:solidFill>
              </a:defRPr>
            </a:lvl1pPr>
            <a:lvl2pPr>
              <a:defRPr sz="2400">
                <a:solidFill>
                  <a:srgbClr val="00B050"/>
                </a:solidFill>
              </a:defRPr>
            </a:lvl2pPr>
            <a:lvl3pPr>
              <a:defRPr sz="2000">
                <a:solidFill>
                  <a:srgbClr val="00B050"/>
                </a:solidFill>
              </a:defRPr>
            </a:lvl3pPr>
            <a:lvl4pPr>
              <a:defRPr sz="1800">
                <a:solidFill>
                  <a:srgbClr val="00B050"/>
                </a:solidFill>
              </a:defRPr>
            </a:lvl4pPr>
            <a:lvl5pPr>
              <a:defRPr sz="1800"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00B050"/>
                </a:solidFill>
              </a:defRPr>
            </a:lvl1pPr>
            <a:lvl2pPr>
              <a:defRPr sz="2400" b="1">
                <a:solidFill>
                  <a:srgbClr val="00B050"/>
                </a:solidFill>
              </a:defRPr>
            </a:lvl2pPr>
            <a:lvl3pPr>
              <a:defRPr sz="2000" b="1">
                <a:solidFill>
                  <a:srgbClr val="00B050"/>
                </a:solidFill>
              </a:defRPr>
            </a:lvl3pPr>
            <a:lvl4pPr>
              <a:defRPr sz="1800" b="1">
                <a:solidFill>
                  <a:srgbClr val="00B050"/>
                </a:solidFill>
              </a:defRPr>
            </a:lvl4pPr>
            <a:lvl5pPr>
              <a:defRPr sz="1800" b="1">
                <a:solidFill>
                  <a:srgbClr val="00B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578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5300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60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8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71480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62623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rtytr, ghnedy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th-TH" sz="1800" b="1" smtClean="0">
                <a:solidFill>
                  <a:srgbClr val="5EC902"/>
                </a:solidFill>
              </a:rPr>
              <a:t>Page </a:t>
            </a:r>
            <a:fld id="{0E1E0CE6-3A00-4E9D-95F7-EAFF2050F216}" type="slidenum">
              <a:rPr lang="fr-FR" altLang="th-TH" sz="1800" b="1" smtClean="0">
                <a:solidFill>
                  <a:srgbClr val="5EC902"/>
                </a:solidFill>
              </a:rPr>
              <a:pPr eaLnBrk="1" hangingPunct="1">
                <a:defRPr/>
              </a:pPr>
              <a:t>‹#›</a:t>
            </a:fld>
            <a:endParaRPr lang="fr-FR" altLang="th-TH" sz="1800" b="1" smtClean="0">
              <a:solidFill>
                <a:srgbClr val="5EC90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 descr="jy,t,vb szh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7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979712" y="404664"/>
            <a:ext cx="550182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th-TH" sz="8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SWOT Analysis</a:t>
            </a:r>
            <a:endParaRPr lang="fr-FR" altLang="th-TH" sz="8800" i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266700"/>
            <a:ext cx="35878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sz="60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 4</a:t>
            </a:r>
            <a:r>
              <a:rPr lang="en-US" sz="60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1E</a:t>
            </a:r>
            <a:endParaRPr lang="fr-FR" altLang="th-TH" sz="6000" b="1" u="sng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16013" y="1412875"/>
            <a:ext cx="7129462" cy="367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</a:t>
            </a:r>
            <a:r>
              <a:rPr lang="en-US" sz="4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Material</a:t>
            </a:r>
            <a:r>
              <a:rPr lang="en-US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</a:t>
            </a:r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ผลิตภัณฑ์ บริการ วัตถุดิบหรืออะไหล่ อุปกรณ์อื่นๆ</a:t>
            </a:r>
          </a:p>
          <a:p>
            <a:r>
              <a:rPr lang="en-US" sz="4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– Method </a:t>
            </a:r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กระบวนการทำงาน</a:t>
            </a:r>
          </a:p>
          <a:p>
            <a:r>
              <a:rPr lang="en-US" sz="4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– Environment </a:t>
            </a:r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อากาศ สถานที่ ความสว่าง และบรรยากาศการทำงาน</a:t>
            </a:r>
          </a:p>
        </p:txBody>
      </p:sp>
    </p:spTree>
    <p:extLst>
      <p:ext uri="{BB962C8B-B14F-4D97-AF65-F5344CB8AC3E}">
        <p14:creationId xmlns:p14="http://schemas.microsoft.com/office/powerpoint/2010/main" val="31100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nutnaluan.files.wordpress.com/2015/10/wpid-fishbon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650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5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348880"/>
            <a:ext cx="59046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en-US" sz="72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7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th-TH" b="1" u="sng" dirty="0" smtClean="0"/>
              <a:t>ลำดับการเขียนแผน </a:t>
            </a:r>
            <a:endParaRPr lang="th-TH" u="sng" dirty="0" smtClean="0"/>
          </a:p>
        </p:txBody>
      </p:sp>
      <p:sp>
        <p:nvSpPr>
          <p:cNvPr id="3075" name="ตัวแทนเนื้อหา 2"/>
          <p:cNvSpPr>
            <a:spLocks noGrp="1"/>
          </p:cNvSpPr>
          <p:nvPr>
            <p:ph idx="1"/>
          </p:nvPr>
        </p:nvSpPr>
        <p:spPr bwMode="auto">
          <a:xfrm>
            <a:off x="827584" y="1700808"/>
            <a:ext cx="7859216" cy="40275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solidFill>
                  <a:srgbClr val="002060"/>
                </a:solidFill>
              </a:rPr>
              <a:t>กำหนดเป้าประสงค์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GOAL) </a:t>
            </a:r>
            <a:endParaRPr lang="th-TH" dirty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วิเคราะห์ </a:t>
            </a:r>
            <a:r>
              <a:rPr lang="en-US" dirty="0" smtClean="0">
                <a:solidFill>
                  <a:srgbClr val="002060"/>
                </a:solidFill>
              </a:rPr>
              <a:t>SWOT Analysis </a:t>
            </a:r>
            <a:endParaRPr lang="th-TH" dirty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กำหนดกล</a:t>
            </a:r>
            <a:r>
              <a:rPr lang="th-TH" dirty="0" smtClean="0">
                <a:solidFill>
                  <a:srgbClr val="002060"/>
                </a:solidFill>
              </a:rPr>
              <a:t>ยุทธ์และตัวชี้วัด (</a:t>
            </a:r>
            <a:r>
              <a:rPr lang="en-US" dirty="0" smtClean="0">
                <a:solidFill>
                  <a:srgbClr val="002060"/>
                </a:solidFill>
              </a:rPr>
              <a:t>Select Strategy &amp; KPI) </a:t>
            </a:r>
            <a:endParaRPr lang="th-TH" dirty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แผนปฏิบัติ</a:t>
            </a:r>
            <a:r>
              <a:rPr lang="th-TH" dirty="0" smtClean="0">
                <a:solidFill>
                  <a:srgbClr val="002060"/>
                </a:solidFill>
              </a:rPr>
              <a:t>การ (</a:t>
            </a:r>
            <a:r>
              <a:rPr lang="en-US" dirty="0" smtClean="0">
                <a:solidFill>
                  <a:srgbClr val="002060"/>
                </a:solidFill>
              </a:rPr>
              <a:t>Action </a:t>
            </a:r>
            <a:r>
              <a:rPr lang="en-US" dirty="0" smtClean="0">
                <a:solidFill>
                  <a:srgbClr val="002060"/>
                </a:solidFill>
              </a:rPr>
              <a:t>Plan)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th-TH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th-TH" u="sng" dirty="0"/>
              <a:t>เป้าประสงค์ (</a:t>
            </a:r>
            <a:r>
              <a:rPr lang="en-US" u="sng" dirty="0" smtClean="0"/>
              <a:t>GOAL)</a:t>
            </a:r>
            <a:endParaRPr lang="th-TH" u="sng" dirty="0" smtClean="0"/>
          </a:p>
        </p:txBody>
      </p:sp>
      <p:sp>
        <p:nvSpPr>
          <p:cNvPr id="4099" name="ตัวแทนเนื้อหา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50691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solidFill>
                  <a:srgbClr val="002060"/>
                </a:solidFill>
              </a:rPr>
              <a:t>มีการ</a:t>
            </a:r>
            <a:r>
              <a:rPr lang="th-TH" dirty="0" smtClean="0">
                <a:solidFill>
                  <a:srgbClr val="002060"/>
                </a:solidFill>
              </a:rPr>
              <a:t>กำหนด วิสัยทัศน์ และ</a:t>
            </a:r>
            <a:r>
              <a:rPr lang="th-TH" dirty="0" err="1" smtClean="0">
                <a:solidFill>
                  <a:srgbClr val="002060"/>
                </a:solidFill>
              </a:rPr>
              <a:t>พันธ</a:t>
            </a:r>
            <a:r>
              <a:rPr lang="th-TH" dirty="0" smtClean="0">
                <a:solidFill>
                  <a:srgbClr val="002060"/>
                </a:solidFill>
              </a:rPr>
              <a:t>กิจขององค์กรที่ชัดเจน </a:t>
            </a:r>
            <a:endParaRPr lang="th-TH" dirty="0" smtClean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วางแผน</a:t>
            </a:r>
            <a:r>
              <a:rPr lang="th-TH" dirty="0" smtClean="0">
                <a:solidFill>
                  <a:srgbClr val="002060"/>
                </a:solidFill>
              </a:rPr>
              <a:t>กลยุทธ์ระยะยาว </a:t>
            </a:r>
            <a:endParaRPr lang="th-TH" dirty="0" smtClean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วางแผน</a:t>
            </a:r>
            <a:r>
              <a:rPr lang="th-TH" dirty="0" smtClean="0">
                <a:solidFill>
                  <a:srgbClr val="002060"/>
                </a:solidFill>
              </a:rPr>
              <a:t>ปฏิบัติการราย</a:t>
            </a:r>
            <a:r>
              <a:rPr lang="th-TH" dirty="0" smtClean="0">
                <a:solidFill>
                  <a:srgbClr val="002060"/>
                </a:solidFill>
              </a:rPr>
              <a:t>ปี  </a:t>
            </a:r>
          </a:p>
          <a:p>
            <a:pPr lvl="4"/>
            <a:r>
              <a:rPr lang="th-TH" dirty="0" smtClean="0">
                <a:solidFill>
                  <a:srgbClr val="002060"/>
                </a:solidFill>
              </a:rPr>
              <a:t>ที่</a:t>
            </a:r>
            <a:r>
              <a:rPr lang="th-TH" dirty="0" smtClean="0">
                <a:solidFill>
                  <a:srgbClr val="002060"/>
                </a:solidFill>
              </a:rPr>
              <a:t>ประกอบด้วยกิจกรรม/โครงการที่ชัดเจน </a:t>
            </a:r>
            <a:r>
              <a:rPr lang="th-TH" dirty="0" smtClean="0">
                <a:solidFill>
                  <a:srgbClr val="002060"/>
                </a:solidFill>
              </a:rPr>
              <a:t>ซึ่งมา</a:t>
            </a:r>
            <a:r>
              <a:rPr lang="th-TH" dirty="0" smtClean="0">
                <a:solidFill>
                  <a:srgbClr val="002060"/>
                </a:solidFill>
              </a:rPr>
              <a:t>จากการ</a:t>
            </a:r>
            <a:r>
              <a:rPr lang="th-TH" dirty="0" smtClean="0">
                <a:solidFill>
                  <a:srgbClr val="002060"/>
                </a:solidFill>
              </a:rPr>
              <a:t>วิเคราะห์ </a:t>
            </a:r>
            <a:r>
              <a:rPr lang="en-GB" dirty="0" smtClean="0">
                <a:solidFill>
                  <a:srgbClr val="002060"/>
                </a:solidFill>
              </a:rPr>
              <a:t>SWOT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endParaRPr lang="th-TH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http://www.spilgames.com/wp-content/uploads/2016/01/SW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364" y="0"/>
            <a:ext cx="5605636" cy="630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ttp://www.spilgames.com/wp-content/uploads/2016/01/SWOT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75"/>
          <a:stretch/>
        </p:blipFill>
        <p:spPr bwMode="auto">
          <a:xfrm>
            <a:off x="2051720" y="188640"/>
            <a:ext cx="689992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7544" y="397212"/>
            <a:ext cx="28456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sz="6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ปัจจัยภายใน</a:t>
            </a:r>
            <a:endParaRPr lang="fr-FR" altLang="th-TH" sz="6000" u="sng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59632" y="1401827"/>
            <a:ext cx="7129462" cy="446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 algn="just" eaLnBrk="1" hangingPunct="1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เป็นเรื่อง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ภายในของหน่วยงาน</a:t>
            </a: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ที่สามารถควบคุมได้ ประกอบด้วย 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§"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แข็ง (</a:t>
            </a:r>
            <a:r>
              <a:rPr lang="en-US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Strength) </a:t>
            </a:r>
            <a:endParaRPr lang="th-TH" sz="3600" b="1" dirty="0" smtClean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314450" lvl="1" indent="-571500" eaLnBrk="1" hangingPunct="1">
              <a:buFont typeface="Wingdings" panose="05000000000000000000" pitchFamily="2" charset="2"/>
              <a:buChar char="§"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จุดอ่อน (</a:t>
            </a:r>
            <a:r>
              <a:rPr lang="en-US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Weakness)</a:t>
            </a: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Char char="Ø"/>
            </a:pPr>
            <a:endParaRPr lang="th-TH" sz="36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โดยพิจารณา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</a:t>
            </a:r>
            <a:r>
              <a:rPr lang="en-GB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4m 1E </a:t>
            </a: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th-TH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</a:t>
            </a:r>
            <a:r>
              <a:rPr lang="en-GB" sz="36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7S</a:t>
            </a: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1314450" lvl="1" indent="-571500" eaLnBrk="1" hangingPunct="1">
              <a:buFont typeface="Wingdings" panose="05000000000000000000" pitchFamily="2" charset="2"/>
              <a:buChar char="Ø"/>
            </a:pPr>
            <a:endParaRPr lang="fr-FR" altLang="th-TH" sz="36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72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7544" y="548680"/>
            <a:ext cx="33313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60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7s McKinsey </a:t>
            </a:r>
            <a:endParaRPr lang="fr-FR" altLang="th-TH" sz="6000" b="1" u="sng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03648" y="1844824"/>
            <a:ext cx="712946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 algn="just" eaLnBrk="1" hangingPunct="1">
              <a:buFont typeface="Wingdings" panose="05000000000000000000" pitchFamily="2" charset="2"/>
              <a:buChar char="Ø"/>
            </a:pPr>
            <a:r>
              <a:rPr lang="th-TH" sz="44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</a:t>
            </a:r>
            <a:r>
              <a:rPr lang="th-TH" sz="4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ขององค์กรธุรกิจเกิดจากความสัมพันธ์ของปัจจัยต่างๆ 7 ประการ </a:t>
            </a:r>
            <a:endParaRPr lang="fr-FR" altLang="th-TH" sz="4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iki.kpi.ac.th/images/6/69/S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056784" cy="598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0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266700"/>
            <a:ext cx="35878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h-TH" sz="60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 4</a:t>
            </a:r>
            <a:r>
              <a:rPr lang="en-US" sz="6000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1E</a:t>
            </a:r>
            <a:endParaRPr lang="fr-FR" altLang="th-TH" sz="6000" b="1" u="sng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16013" y="1412875"/>
            <a:ext cx="7129462" cy="295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– Man </a:t>
            </a:r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คนงาน พนักงานหรือบุคลากรทั้งจากภายในและภายนอก</a:t>
            </a:r>
          </a:p>
          <a:p>
            <a:r>
              <a:rPr lang="en-US" sz="4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 – Machine </a:t>
            </a:r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เครื่องจักรหรืออุปกรณ์อำนวยความ</a:t>
            </a:r>
            <a:r>
              <a:rPr lang="th-TH" sz="48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สะดวก</a:t>
            </a:r>
            <a:endParaRPr lang="th-TH" sz="48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6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145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Modèle par défaut</vt:lpstr>
      <vt:lpstr>PowerPoint Presentation</vt:lpstr>
      <vt:lpstr>ลำดับการเขียนแผน </vt:lpstr>
      <vt:lpstr>เป้าประสงค์ (GOAL)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green pen on a plan</dc:title>
  <dc:creator>www.powerpointstyles.com</dc:creator>
  <dc:description>Image credit to FreeDigitalPhotos.net</dc:description>
  <cp:lastModifiedBy>Windows User</cp:lastModifiedBy>
  <cp:revision>37</cp:revision>
  <dcterms:created xsi:type="dcterms:W3CDTF">2009-03-23T15:23:24Z</dcterms:created>
  <dcterms:modified xsi:type="dcterms:W3CDTF">2017-12-20T08:05:48Z</dcterms:modified>
</cp:coreProperties>
</file>